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8288000" cy="10287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o Título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12" name="Nível de Corpo Um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o Título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21" name="Nível de Corpo Um…"/>
          <p:cNvSpPr txBox="1"/>
          <p:nvPr>
            <p:ph type="body" sz="quarter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2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o Título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Texto do Título</a:t>
            </a:r>
          </a:p>
        </p:txBody>
      </p:sp>
      <p:sp>
        <p:nvSpPr>
          <p:cNvPr id="30" name="Nível de Corpo Um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31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o Título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39" name="Nível de Corpo Um…"/>
          <p:cNvSpPr txBox="1"/>
          <p:nvPr>
            <p:ph type="body" sz="quarter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0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o Título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48" name="Nível de Corpo Um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o do Título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58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o do Título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Texto do Título</a:t>
            </a:r>
          </a:p>
        </p:txBody>
      </p:sp>
      <p:sp>
        <p:nvSpPr>
          <p:cNvPr id="73" name="Nível de Corpo Um…"/>
          <p:cNvSpPr txBox="1"/>
          <p:nvPr>
            <p:ph type="body" sz="quarter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o do Título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Texto do Título</a:t>
            </a:r>
          </a:p>
        </p:txBody>
      </p:sp>
      <p:sp>
        <p:nvSpPr>
          <p:cNvPr id="83" name="Picture Placeholder 2"/>
          <p:cNvSpPr/>
          <p:nvPr>
            <p:ph type="pic" sz="quarter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Nível de Corpo Um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85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/>
          <p:nvPr>
            <p:ph type="title"/>
          </p:nvPr>
        </p:nvSpPr>
        <p:spPr>
          <a:xfrm>
            <a:off x="914400" y="138112"/>
            <a:ext cx="16459200" cy="2262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Texto do Título</a:t>
            </a:r>
          </a:p>
        </p:txBody>
      </p:sp>
      <p:sp>
        <p:nvSpPr>
          <p:cNvPr id="3" name="Nível de Corpo Um…"/>
          <p:cNvSpPr txBox="1"/>
          <p:nvPr>
            <p:ph type="body" idx="1"/>
          </p:nvPr>
        </p:nvSpPr>
        <p:spPr>
          <a:xfrm>
            <a:off x="914400" y="2400300"/>
            <a:ext cx="16459200" cy="78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/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2.jpe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5.png"/><Relationship Id="rId9" Type="http://schemas.openxmlformats.org/officeDocument/2006/relationships/image" Target="../media/image3.jpeg"/><Relationship Id="rId10" Type="http://schemas.openxmlformats.org/officeDocument/2006/relationships/image" Target="../media/image6.png"/><Relationship Id="rId11" Type="http://schemas.openxmlformats.org/officeDocument/2006/relationships/image" Target="../media/image7.png"/><Relationship Id="rId12" Type="http://schemas.openxmlformats.org/officeDocument/2006/relationships/image" Target="../media/image8.png"/><Relationship Id="rId13" Type="http://schemas.openxmlformats.org/officeDocument/2006/relationships/image" Target="../media/image4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4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4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4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4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4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roup 2"/>
          <p:cNvGrpSpPr/>
          <p:nvPr/>
        </p:nvGrpSpPr>
        <p:grpSpPr>
          <a:xfrm>
            <a:off x="180830" y="8836948"/>
            <a:ext cx="17887902" cy="1407388"/>
            <a:chOff x="0" y="1"/>
            <a:chExt cx="17887899" cy="1407387"/>
          </a:xfrm>
        </p:grpSpPr>
        <p:sp>
          <p:nvSpPr>
            <p:cNvPr id="94" name="Freeform 3"/>
            <p:cNvSpPr/>
            <p:nvPr/>
          </p:nvSpPr>
          <p:spPr>
            <a:xfrm>
              <a:off x="38438" y="138947"/>
              <a:ext cx="1321807" cy="981914"/>
            </a:xfrm>
            <a:prstGeom prst="rect">
              <a:avLst/>
            </a:prstGeom>
            <a:blipFill rotWithShape="1">
              <a:blip r:embed="rId2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5" name="Freeform 4"/>
            <p:cNvSpPr/>
            <p:nvPr/>
          </p:nvSpPr>
          <p:spPr>
            <a:xfrm>
              <a:off x="1360244" y="65553"/>
              <a:ext cx="979564" cy="1075690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6" name="Freeform 5"/>
            <p:cNvSpPr/>
            <p:nvPr/>
          </p:nvSpPr>
          <p:spPr>
            <a:xfrm>
              <a:off x="2627162" y="289961"/>
              <a:ext cx="1237917" cy="846517"/>
            </a:xfrm>
            <a:prstGeom prst="rect">
              <a:avLst/>
            </a:prstGeom>
            <a:blipFill rotWithShape="1">
              <a:blip r:embed="rId4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7" name="Freeform 6"/>
            <p:cNvSpPr/>
            <p:nvPr/>
          </p:nvSpPr>
          <p:spPr>
            <a:xfrm>
              <a:off x="4070211" y="242554"/>
              <a:ext cx="1074146" cy="918268"/>
            </a:xfrm>
            <a:prstGeom prst="rect">
              <a:avLst/>
            </a:prstGeom>
            <a:blipFill rotWithShape="1">
              <a:blip r:embed="rId5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8" name="Freeform 7"/>
            <p:cNvSpPr/>
            <p:nvPr/>
          </p:nvSpPr>
          <p:spPr>
            <a:xfrm>
              <a:off x="5349489" y="242554"/>
              <a:ext cx="852757" cy="878307"/>
            </a:xfrm>
            <a:prstGeom prst="rect">
              <a:avLst/>
            </a:prstGeom>
            <a:blipFill rotWithShape="1">
              <a:blip r:embed="rId6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9" name="Freeform 8"/>
            <p:cNvSpPr/>
            <p:nvPr/>
          </p:nvSpPr>
          <p:spPr>
            <a:xfrm>
              <a:off x="6468567" y="466031"/>
              <a:ext cx="2429925" cy="670447"/>
            </a:xfrm>
            <a:prstGeom prst="rect">
              <a:avLst/>
            </a:prstGeom>
            <a:blipFill rotWithShape="1">
              <a:blip r:embed="rId7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0" name="Freeform 9"/>
            <p:cNvSpPr/>
            <p:nvPr/>
          </p:nvSpPr>
          <p:spPr>
            <a:xfrm>
              <a:off x="8636953" y="19049"/>
              <a:ext cx="2468160" cy="1388340"/>
            </a:xfrm>
            <a:prstGeom prst="rect">
              <a:avLst/>
            </a:prstGeom>
            <a:blipFill rotWithShape="1">
              <a:blip r:embed="rId8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1" name="Freeform 10"/>
            <p:cNvSpPr/>
            <p:nvPr/>
          </p:nvSpPr>
          <p:spPr>
            <a:xfrm>
              <a:off x="10931611" y="407671"/>
              <a:ext cx="2065234" cy="635870"/>
            </a:xfrm>
            <a:prstGeom prst="rect">
              <a:avLst/>
            </a:prstGeom>
            <a:blipFill rotWithShape="1">
              <a:blip r:embed="rId9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2" name="Freeform 11"/>
            <p:cNvSpPr/>
            <p:nvPr/>
          </p:nvSpPr>
          <p:spPr>
            <a:xfrm>
              <a:off x="13201913" y="290313"/>
              <a:ext cx="1687799" cy="846251"/>
            </a:xfrm>
            <a:prstGeom prst="rect">
              <a:avLst/>
            </a:prstGeom>
            <a:blipFill rotWithShape="1">
              <a:blip r:embed="rId10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3" name="Freeform 12"/>
            <p:cNvSpPr/>
            <p:nvPr/>
          </p:nvSpPr>
          <p:spPr>
            <a:xfrm>
              <a:off x="15094779" y="290313"/>
              <a:ext cx="1274799" cy="830638"/>
            </a:xfrm>
            <a:prstGeom prst="rect">
              <a:avLst/>
            </a:prstGeom>
            <a:blipFill rotWithShape="1">
              <a:blip r:embed="rId11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4" name="Freeform 13"/>
            <p:cNvSpPr/>
            <p:nvPr/>
          </p:nvSpPr>
          <p:spPr>
            <a:xfrm>
              <a:off x="16574645" y="290313"/>
              <a:ext cx="1313256" cy="851014"/>
            </a:xfrm>
            <a:prstGeom prst="rect">
              <a:avLst/>
            </a:prstGeom>
            <a:blipFill rotWithShape="1">
              <a:blip r:embed="rId12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5" name="AutoShape 14"/>
            <p:cNvSpPr/>
            <p:nvPr/>
          </p:nvSpPr>
          <p:spPr>
            <a:xfrm>
              <a:off x="-1" y="1"/>
              <a:ext cx="17887901" cy="19047"/>
            </a:xfrm>
            <a:prstGeom prst="line">
              <a:avLst/>
            </a:prstGeom>
            <a:noFill/>
            <a:ln w="25400" cap="flat">
              <a:solidFill>
                <a:srgbClr val="F3993D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07" name="TextBox 15"/>
          <p:cNvSpPr txBox="1"/>
          <p:nvPr/>
        </p:nvSpPr>
        <p:spPr>
          <a:xfrm>
            <a:off x="6011321" y="6111918"/>
            <a:ext cx="6362976" cy="1380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11000"/>
              </a:lnSpc>
              <a:defRPr b="1" spc="-588" sz="9000">
                <a:solidFill>
                  <a:srgbClr val="006DAC"/>
                </a:solidFill>
                <a:latin typeface="Charlevoix Heavy"/>
                <a:ea typeface="Charlevoix Heavy"/>
                <a:cs typeface="Charlevoix Heavy"/>
                <a:sym typeface="Charlevoix Heavy"/>
              </a:defRPr>
            </a:lvl1pPr>
          </a:lstStyle>
          <a:p>
            <a:pPr/>
            <a:r>
              <a:t>TÍTULO</a:t>
            </a:r>
          </a:p>
        </p:txBody>
      </p:sp>
      <p:sp>
        <p:nvSpPr>
          <p:cNvPr id="108" name="TextBox 16"/>
          <p:cNvSpPr txBox="1"/>
          <p:nvPr/>
        </p:nvSpPr>
        <p:spPr>
          <a:xfrm>
            <a:off x="5886999" y="4479285"/>
            <a:ext cx="6514002" cy="11800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4600"/>
              </a:lnSpc>
              <a:defRPr b="1" spc="-289" sz="4400">
                <a:solidFill>
                  <a:srgbClr val="F55F38"/>
                </a:solidFill>
                <a:latin typeface="Charlevoix Bold"/>
                <a:ea typeface="Charlevoix Bold"/>
                <a:cs typeface="Charlevoix Bold"/>
                <a:sym typeface="Charlevoix Bold"/>
              </a:defRPr>
            </a:pPr>
            <a:r>
              <a:t>Autor</a:t>
            </a:r>
          </a:p>
          <a:p>
            <a:pPr algn="ctr">
              <a:lnSpc>
                <a:spcPts val="4600"/>
              </a:lnSpc>
              <a:defRPr b="1" spc="-289" sz="4400">
                <a:solidFill>
                  <a:srgbClr val="F55F38"/>
                </a:solidFill>
                <a:latin typeface="Charlevoix Bold"/>
                <a:ea typeface="Charlevoix Bold"/>
                <a:cs typeface="Charlevoix Bold"/>
                <a:sym typeface="Charlevoix Bold"/>
              </a:defRPr>
            </a:pPr>
            <a:r>
              <a:t>Instituição</a:t>
            </a:r>
          </a:p>
        </p:txBody>
      </p:sp>
      <p:grpSp>
        <p:nvGrpSpPr>
          <p:cNvPr id="115" name="Group 17"/>
          <p:cNvGrpSpPr/>
          <p:nvPr/>
        </p:nvGrpSpPr>
        <p:grpSpPr>
          <a:xfrm>
            <a:off x="-350190" y="-335450"/>
            <a:ext cx="19085997" cy="3371302"/>
            <a:chOff x="0" y="0"/>
            <a:chExt cx="19085996" cy="3371300"/>
          </a:xfrm>
        </p:grpSpPr>
        <p:sp>
          <p:nvSpPr>
            <p:cNvPr id="109" name="Freeform 19"/>
            <p:cNvSpPr/>
            <p:nvPr/>
          </p:nvSpPr>
          <p:spPr>
            <a:xfrm>
              <a:off x="126558" y="335448"/>
              <a:ext cx="18781041" cy="2631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2" y="0"/>
                  </a:moveTo>
                  <a:lnTo>
                    <a:pt x="21548" y="0"/>
                  </a:lnTo>
                  <a:cubicBezTo>
                    <a:pt x="21562" y="0"/>
                    <a:pt x="21575" y="39"/>
                    <a:pt x="21585" y="108"/>
                  </a:cubicBezTo>
                  <a:cubicBezTo>
                    <a:pt x="21595" y="177"/>
                    <a:pt x="21600" y="271"/>
                    <a:pt x="21600" y="369"/>
                  </a:cubicBezTo>
                  <a:lnTo>
                    <a:pt x="21600" y="21231"/>
                  </a:lnTo>
                  <a:cubicBezTo>
                    <a:pt x="21600" y="21435"/>
                    <a:pt x="21577" y="21600"/>
                    <a:pt x="21548" y="21600"/>
                  </a:cubicBezTo>
                  <a:lnTo>
                    <a:pt x="52" y="21600"/>
                  </a:lnTo>
                  <a:cubicBezTo>
                    <a:pt x="38" y="21600"/>
                    <a:pt x="25" y="21561"/>
                    <a:pt x="15" y="21492"/>
                  </a:cubicBezTo>
                  <a:cubicBezTo>
                    <a:pt x="5" y="21423"/>
                    <a:pt x="0" y="21329"/>
                    <a:pt x="0" y="21231"/>
                  </a:cubicBezTo>
                  <a:lnTo>
                    <a:pt x="0" y="369"/>
                  </a:lnTo>
                  <a:cubicBezTo>
                    <a:pt x="0" y="271"/>
                    <a:pt x="5" y="177"/>
                    <a:pt x="15" y="108"/>
                  </a:cubicBezTo>
                  <a:cubicBezTo>
                    <a:pt x="25" y="39"/>
                    <a:pt x="38" y="0"/>
                    <a:pt x="52" y="0"/>
                  </a:cubicBezTo>
                  <a:close/>
                </a:path>
              </a:pathLst>
            </a:custGeom>
            <a:solidFill>
              <a:srgbClr val="124E6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10" name="Freeform 22"/>
            <p:cNvSpPr/>
            <p:nvPr/>
          </p:nvSpPr>
          <p:spPr>
            <a:xfrm>
              <a:off x="0" y="2967008"/>
              <a:ext cx="19085997" cy="404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0" y="0"/>
                  </a:moveTo>
                  <a:lnTo>
                    <a:pt x="21550" y="0"/>
                  </a:lnTo>
                  <a:cubicBezTo>
                    <a:pt x="21578" y="0"/>
                    <a:pt x="21600" y="1057"/>
                    <a:pt x="21600" y="2361"/>
                  </a:cubicBezTo>
                  <a:lnTo>
                    <a:pt x="21600" y="19240"/>
                  </a:lnTo>
                  <a:cubicBezTo>
                    <a:pt x="21600" y="20543"/>
                    <a:pt x="21578" y="21600"/>
                    <a:pt x="21550" y="21600"/>
                  </a:cubicBezTo>
                  <a:lnTo>
                    <a:pt x="50" y="21600"/>
                  </a:lnTo>
                  <a:cubicBezTo>
                    <a:pt x="22" y="21600"/>
                    <a:pt x="0" y="20543"/>
                    <a:pt x="0" y="19240"/>
                  </a:cubicBezTo>
                  <a:lnTo>
                    <a:pt x="0" y="2361"/>
                  </a:lnTo>
                  <a:cubicBezTo>
                    <a:pt x="0" y="1057"/>
                    <a:pt x="22" y="0"/>
                    <a:pt x="50" y="0"/>
                  </a:cubicBezTo>
                  <a:close/>
                </a:path>
              </a:pathLst>
            </a:custGeom>
            <a:solidFill>
              <a:srgbClr val="8BBE2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11" name="Freeform 24"/>
            <p:cNvSpPr/>
            <p:nvPr/>
          </p:nvSpPr>
          <p:spPr>
            <a:xfrm>
              <a:off x="350190" y="-1"/>
              <a:ext cx="2962612" cy="2962612"/>
            </a:xfrm>
            <a:prstGeom prst="rect">
              <a:avLst/>
            </a:prstGeom>
            <a:blipFill rotWithShape="1">
              <a:blip r:embed="rId1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12" name="TextBox 25"/>
            <p:cNvSpPr txBox="1"/>
            <p:nvPr/>
          </p:nvSpPr>
          <p:spPr>
            <a:xfrm>
              <a:off x="3777141" y="1559894"/>
              <a:ext cx="13328527" cy="9817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just">
                <a:lnSpc>
                  <a:spcPts val="2600"/>
                </a:lnSpc>
                <a:defRPr b="1" spc="-110" sz="2400">
                  <a:solidFill>
                    <a:srgbClr val="FFFFFF"/>
                  </a:solidFill>
                  <a:latin typeface="Telegraf Ultra-Bold"/>
                  <a:ea typeface="Telegraf Ultra-Bold"/>
                  <a:cs typeface="Telegraf Ultra-Bold"/>
                  <a:sym typeface="Telegraf Ultra-Bold"/>
                </a:defRPr>
              </a:lvl1pPr>
            </a:lstStyle>
            <a:p>
              <a:pPr/>
              <a:r>
                <a:t>Tema: enchentes e desmoronamentos - impactos, desafios e perspectivas para a gestão dos serviços de saúde.</a:t>
              </a:r>
            </a:p>
          </p:txBody>
        </p:sp>
        <p:sp>
          <p:nvSpPr>
            <p:cNvPr id="113" name="TextBox 26"/>
            <p:cNvSpPr txBox="1"/>
            <p:nvPr/>
          </p:nvSpPr>
          <p:spPr>
            <a:xfrm>
              <a:off x="585086" y="2986058"/>
              <a:ext cx="12113481" cy="30657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lnSpc>
                  <a:spcPts val="2500"/>
                </a:lnSpc>
                <a:defRPr b="1">
                  <a:solidFill>
                    <a:srgbClr val="FFFFFF"/>
                  </a:solidFill>
                  <a:latin typeface="Montserrat Bold"/>
                  <a:ea typeface="Montserrat Bold"/>
                  <a:cs typeface="Montserrat Bold"/>
                  <a:sym typeface="Montserrat Bold"/>
                </a:defRPr>
              </a:lvl1pPr>
            </a:lstStyle>
            <a:p>
              <a:pPr/>
              <a:r>
                <a:t>UNIVERSIDADE FEDERAL DE SANTA MARIA - UFSM</a:t>
              </a:r>
            </a:p>
          </p:txBody>
        </p:sp>
        <p:sp>
          <p:nvSpPr>
            <p:cNvPr id="114" name="TextBox 27"/>
            <p:cNvSpPr txBox="1"/>
            <p:nvPr/>
          </p:nvSpPr>
          <p:spPr>
            <a:xfrm>
              <a:off x="3836942" y="790750"/>
              <a:ext cx="13772550" cy="5012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just">
                <a:lnSpc>
                  <a:spcPts val="4100"/>
                </a:lnSpc>
                <a:defRPr b="1" spc="149" sz="2900">
                  <a:solidFill>
                    <a:srgbClr val="FFFFFF"/>
                  </a:solidFill>
                  <a:latin typeface="Telegraf Bold"/>
                  <a:ea typeface="Telegraf Bold"/>
                  <a:cs typeface="Telegraf Bold"/>
                  <a:sym typeface="Telegraf Bold"/>
                </a:defRPr>
              </a:lvl1pPr>
            </a:lstStyle>
            <a:p>
              <a:pPr/>
              <a:r>
                <a:t>CONGRESSO BRASILEIRO SOBRE CATÁSTROFES CLIMÁTICAS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Group 2"/>
          <p:cNvGrpSpPr/>
          <p:nvPr/>
        </p:nvGrpSpPr>
        <p:grpSpPr>
          <a:xfrm>
            <a:off x="14087772" y="5347313"/>
            <a:ext cx="5617518" cy="5795993"/>
            <a:chOff x="0" y="0"/>
            <a:chExt cx="5617517" cy="5795992"/>
          </a:xfrm>
        </p:grpSpPr>
        <p:sp>
          <p:nvSpPr>
            <p:cNvPr id="117" name="Freeform 3"/>
            <p:cNvSpPr/>
            <p:nvPr/>
          </p:nvSpPr>
          <p:spPr>
            <a:xfrm>
              <a:off x="0" y="0"/>
              <a:ext cx="4403591" cy="4403591"/>
            </a:xfrm>
            <a:prstGeom prst="rect">
              <a:avLst/>
            </a:prstGeom>
            <a:blipFill rotWithShape="1">
              <a:blip r:embed="rId2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121" name="Group 4"/>
            <p:cNvGrpSpPr/>
            <p:nvPr/>
          </p:nvGrpSpPr>
          <p:grpSpPr>
            <a:xfrm>
              <a:off x="682474" y="520012"/>
              <a:ext cx="4935044" cy="5275981"/>
              <a:chOff x="0" y="0"/>
              <a:chExt cx="4935043" cy="5275979"/>
            </a:xfrm>
          </p:grpSpPr>
          <p:sp>
            <p:nvSpPr>
              <p:cNvPr id="118" name="Freeform 5"/>
              <p:cNvSpPr/>
              <p:nvPr/>
            </p:nvSpPr>
            <p:spPr>
              <a:xfrm>
                <a:off x="0" y="-1"/>
                <a:ext cx="4935043" cy="52759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267" h="20748" fill="norm" stroke="1" extrusionOk="0">
                    <a:moveTo>
                      <a:pt x="17678" y="19328"/>
                    </a:moveTo>
                    <a:lnTo>
                      <a:pt x="17548" y="19426"/>
                    </a:lnTo>
                    <a:lnTo>
                      <a:pt x="17542" y="19426"/>
                    </a:lnTo>
                    <a:cubicBezTo>
                      <a:pt x="14516" y="21600"/>
                      <a:pt x="10227" y="21036"/>
                      <a:pt x="7924" y="18162"/>
                    </a:cubicBezTo>
                    <a:lnTo>
                      <a:pt x="1549" y="10728"/>
                    </a:lnTo>
                    <a:lnTo>
                      <a:pt x="12095" y="2309"/>
                    </a:lnTo>
                    <a:lnTo>
                      <a:pt x="18603" y="9892"/>
                    </a:lnTo>
                    <a:cubicBezTo>
                      <a:pt x="18675" y="9972"/>
                      <a:pt x="18744" y="10053"/>
                      <a:pt x="18812" y="10136"/>
                    </a:cubicBezTo>
                    <a:lnTo>
                      <a:pt x="18844" y="10172"/>
                    </a:lnTo>
                    <a:cubicBezTo>
                      <a:pt x="18893" y="10234"/>
                      <a:pt x="18941" y="10298"/>
                      <a:pt x="18989" y="10361"/>
                    </a:cubicBezTo>
                    <a:lnTo>
                      <a:pt x="19023" y="10408"/>
                    </a:lnTo>
                    <a:lnTo>
                      <a:pt x="19064" y="10465"/>
                    </a:lnTo>
                    <a:cubicBezTo>
                      <a:pt x="21060" y="13253"/>
                      <a:pt x="20522" y="17036"/>
                      <a:pt x="17821" y="19211"/>
                    </a:cubicBezTo>
                    <a:lnTo>
                      <a:pt x="17692" y="19312"/>
                    </a:lnTo>
                    <a:close/>
                    <a:moveTo>
                      <a:pt x="13728" y="6573"/>
                    </a:moveTo>
                    <a:cubicBezTo>
                      <a:pt x="13728" y="9232"/>
                      <a:pt x="12055" y="11628"/>
                      <a:pt x="9490" y="12646"/>
                    </a:cubicBezTo>
                    <a:cubicBezTo>
                      <a:pt x="6925" y="13663"/>
                      <a:pt x="3973" y="13100"/>
                      <a:pt x="2010" y="11220"/>
                    </a:cubicBezTo>
                    <a:cubicBezTo>
                      <a:pt x="47" y="9340"/>
                      <a:pt x="-540" y="6513"/>
                      <a:pt x="523" y="4057"/>
                    </a:cubicBezTo>
                    <a:cubicBezTo>
                      <a:pt x="1585" y="1601"/>
                      <a:pt x="4089" y="0"/>
                      <a:pt x="6865" y="0"/>
                    </a:cubicBezTo>
                    <a:cubicBezTo>
                      <a:pt x="8685" y="0"/>
                      <a:pt x="10431" y="693"/>
                      <a:pt x="11718" y="1926"/>
                    </a:cubicBezTo>
                    <a:cubicBezTo>
                      <a:pt x="13005" y="3158"/>
                      <a:pt x="13728" y="4830"/>
                      <a:pt x="13728" y="6573"/>
                    </a:cubicBezTo>
                    <a:close/>
                  </a:path>
                </a:pathLst>
              </a:custGeom>
              <a:solidFill>
                <a:srgbClr val="03709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19" name="Freeform 6"/>
              <p:cNvSpPr/>
              <p:nvPr/>
            </p:nvSpPr>
            <p:spPr>
              <a:xfrm>
                <a:off x="377296" y="587137"/>
                <a:ext cx="4557748" cy="46888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722" h="20647" fill="norm" stroke="1" extrusionOk="0">
                    <a:moveTo>
                      <a:pt x="17856" y="19056"/>
                    </a:moveTo>
                    <a:lnTo>
                      <a:pt x="17712" y="19165"/>
                    </a:lnTo>
                    <a:lnTo>
                      <a:pt x="17705" y="19165"/>
                    </a:lnTo>
                    <a:cubicBezTo>
                      <a:pt x="14356" y="21600"/>
                      <a:pt x="9606" y="20969"/>
                      <a:pt x="7058" y="17750"/>
                    </a:cubicBezTo>
                    <a:lnTo>
                      <a:pt x="0" y="9426"/>
                    </a:lnTo>
                    <a:lnTo>
                      <a:pt x="11675" y="0"/>
                    </a:lnTo>
                    <a:lnTo>
                      <a:pt x="18879" y="8491"/>
                    </a:lnTo>
                    <a:cubicBezTo>
                      <a:pt x="18959" y="8580"/>
                      <a:pt x="19036" y="8671"/>
                      <a:pt x="19111" y="8764"/>
                    </a:cubicBezTo>
                    <a:lnTo>
                      <a:pt x="19146" y="8804"/>
                    </a:lnTo>
                    <a:cubicBezTo>
                      <a:pt x="19201" y="8874"/>
                      <a:pt x="19254" y="8945"/>
                      <a:pt x="19307" y="9016"/>
                    </a:cubicBezTo>
                    <a:lnTo>
                      <a:pt x="19345" y="9068"/>
                    </a:lnTo>
                    <a:lnTo>
                      <a:pt x="19390" y="9132"/>
                    </a:lnTo>
                    <a:cubicBezTo>
                      <a:pt x="21600" y="12254"/>
                      <a:pt x="21005" y="16490"/>
                      <a:pt x="18014" y="18925"/>
                    </a:cubicBezTo>
                    <a:lnTo>
                      <a:pt x="17871" y="19038"/>
                    </a:lnTo>
                    <a:close/>
                  </a:path>
                </a:pathLst>
              </a:custGeom>
              <a:solidFill>
                <a:srgbClr val="03709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0" name="Freeform 7"/>
              <p:cNvSpPr/>
              <p:nvPr/>
            </p:nvSpPr>
            <p:spPr>
              <a:xfrm>
                <a:off x="0" y="0"/>
                <a:ext cx="3342731" cy="3342731"/>
              </a:xfrm>
              <a:prstGeom prst="ellipse">
                <a:avLst/>
              </a:prstGeom>
              <a:blipFill rotWithShape="1">
                <a:blip r:embed="rId3"/>
                <a:srcRect l="0" t="0" r="0" b="0"/>
                <a:stretch>
                  <a:fillRect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sp>
        <p:nvSpPr>
          <p:cNvPr id="123" name="TextBox 8"/>
          <p:cNvSpPr txBox="1"/>
          <p:nvPr/>
        </p:nvSpPr>
        <p:spPr>
          <a:xfrm>
            <a:off x="1438530" y="2210472"/>
            <a:ext cx="7705470" cy="9924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7900"/>
              </a:lnSpc>
              <a:defRPr b="1" spc="-421" sz="6500">
                <a:solidFill>
                  <a:srgbClr val="006DAC"/>
                </a:solidFill>
                <a:latin typeface="Charlevoix Bold"/>
                <a:ea typeface="Charlevoix Bold"/>
                <a:cs typeface="Charlevoix Bold"/>
                <a:sym typeface="Charlevoix Bold"/>
              </a:defRPr>
            </a:lvl1pPr>
          </a:lstStyle>
          <a:p>
            <a:pPr/>
            <a:r>
              <a:t>Introdução e objetivo</a:t>
            </a:r>
          </a:p>
        </p:txBody>
      </p:sp>
      <p:sp>
        <p:nvSpPr>
          <p:cNvPr id="124" name="TextBox 9"/>
          <p:cNvSpPr txBox="1"/>
          <p:nvPr/>
        </p:nvSpPr>
        <p:spPr>
          <a:xfrm>
            <a:off x="1438530" y="4611318"/>
            <a:ext cx="8014707" cy="2651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3500"/>
              </a:lnSpc>
              <a:defRPr sz="2500">
                <a:solidFill>
                  <a:srgbClr val="006DAC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Aqui, fale sobre a sua empresa. Descreva o ano de fundação, a missão e os valores que norteiam a organização. Destaque o setor ou indústria em que você atua e enfatize a qualidade e a inovação das suas soluções. Mencione o compromisso da equipe com a excelência e a criação de valor sustentável.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oup 2"/>
          <p:cNvGrpSpPr/>
          <p:nvPr/>
        </p:nvGrpSpPr>
        <p:grpSpPr>
          <a:xfrm>
            <a:off x="14087772" y="5347313"/>
            <a:ext cx="5617518" cy="5795993"/>
            <a:chOff x="0" y="0"/>
            <a:chExt cx="5617517" cy="5795992"/>
          </a:xfrm>
        </p:grpSpPr>
        <p:sp>
          <p:nvSpPr>
            <p:cNvPr id="126" name="Freeform 3"/>
            <p:cNvSpPr/>
            <p:nvPr/>
          </p:nvSpPr>
          <p:spPr>
            <a:xfrm>
              <a:off x="0" y="0"/>
              <a:ext cx="4403591" cy="4403591"/>
            </a:xfrm>
            <a:prstGeom prst="rect">
              <a:avLst/>
            </a:prstGeom>
            <a:blipFill rotWithShape="1">
              <a:blip r:embed="rId2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130" name="Group 4"/>
            <p:cNvGrpSpPr/>
            <p:nvPr/>
          </p:nvGrpSpPr>
          <p:grpSpPr>
            <a:xfrm>
              <a:off x="682474" y="520012"/>
              <a:ext cx="4935044" cy="5275981"/>
              <a:chOff x="0" y="0"/>
              <a:chExt cx="4935043" cy="5275979"/>
            </a:xfrm>
          </p:grpSpPr>
          <p:sp>
            <p:nvSpPr>
              <p:cNvPr id="127" name="Freeform 5"/>
              <p:cNvSpPr/>
              <p:nvPr/>
            </p:nvSpPr>
            <p:spPr>
              <a:xfrm>
                <a:off x="0" y="-1"/>
                <a:ext cx="4935043" cy="52759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267" h="20748" fill="norm" stroke="1" extrusionOk="0">
                    <a:moveTo>
                      <a:pt x="17678" y="19328"/>
                    </a:moveTo>
                    <a:lnTo>
                      <a:pt x="17548" y="19426"/>
                    </a:lnTo>
                    <a:lnTo>
                      <a:pt x="17542" y="19426"/>
                    </a:lnTo>
                    <a:cubicBezTo>
                      <a:pt x="14516" y="21600"/>
                      <a:pt x="10227" y="21036"/>
                      <a:pt x="7924" y="18162"/>
                    </a:cubicBezTo>
                    <a:lnTo>
                      <a:pt x="1549" y="10728"/>
                    </a:lnTo>
                    <a:lnTo>
                      <a:pt x="12095" y="2309"/>
                    </a:lnTo>
                    <a:lnTo>
                      <a:pt x="18603" y="9892"/>
                    </a:lnTo>
                    <a:cubicBezTo>
                      <a:pt x="18675" y="9972"/>
                      <a:pt x="18744" y="10053"/>
                      <a:pt x="18812" y="10136"/>
                    </a:cubicBezTo>
                    <a:lnTo>
                      <a:pt x="18844" y="10172"/>
                    </a:lnTo>
                    <a:cubicBezTo>
                      <a:pt x="18893" y="10234"/>
                      <a:pt x="18941" y="10298"/>
                      <a:pt x="18989" y="10361"/>
                    </a:cubicBezTo>
                    <a:lnTo>
                      <a:pt x="19023" y="10408"/>
                    </a:lnTo>
                    <a:lnTo>
                      <a:pt x="19064" y="10465"/>
                    </a:lnTo>
                    <a:cubicBezTo>
                      <a:pt x="21060" y="13253"/>
                      <a:pt x="20522" y="17036"/>
                      <a:pt x="17821" y="19211"/>
                    </a:cubicBezTo>
                    <a:lnTo>
                      <a:pt x="17692" y="19312"/>
                    </a:lnTo>
                    <a:close/>
                    <a:moveTo>
                      <a:pt x="13728" y="6573"/>
                    </a:moveTo>
                    <a:cubicBezTo>
                      <a:pt x="13728" y="9232"/>
                      <a:pt x="12055" y="11628"/>
                      <a:pt x="9490" y="12646"/>
                    </a:cubicBezTo>
                    <a:cubicBezTo>
                      <a:pt x="6925" y="13663"/>
                      <a:pt x="3973" y="13100"/>
                      <a:pt x="2010" y="11220"/>
                    </a:cubicBezTo>
                    <a:cubicBezTo>
                      <a:pt x="47" y="9340"/>
                      <a:pt x="-540" y="6513"/>
                      <a:pt x="523" y="4057"/>
                    </a:cubicBezTo>
                    <a:cubicBezTo>
                      <a:pt x="1585" y="1601"/>
                      <a:pt x="4089" y="0"/>
                      <a:pt x="6865" y="0"/>
                    </a:cubicBezTo>
                    <a:cubicBezTo>
                      <a:pt x="8685" y="0"/>
                      <a:pt x="10431" y="693"/>
                      <a:pt x="11718" y="1926"/>
                    </a:cubicBezTo>
                    <a:cubicBezTo>
                      <a:pt x="13005" y="3158"/>
                      <a:pt x="13728" y="4830"/>
                      <a:pt x="13728" y="6573"/>
                    </a:cubicBezTo>
                    <a:close/>
                  </a:path>
                </a:pathLst>
              </a:custGeom>
              <a:solidFill>
                <a:srgbClr val="03709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8" name="Freeform 6"/>
              <p:cNvSpPr/>
              <p:nvPr/>
            </p:nvSpPr>
            <p:spPr>
              <a:xfrm>
                <a:off x="377296" y="587137"/>
                <a:ext cx="4557748" cy="46888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722" h="20647" fill="norm" stroke="1" extrusionOk="0">
                    <a:moveTo>
                      <a:pt x="17856" y="19056"/>
                    </a:moveTo>
                    <a:lnTo>
                      <a:pt x="17712" y="19165"/>
                    </a:lnTo>
                    <a:lnTo>
                      <a:pt x="17705" y="19165"/>
                    </a:lnTo>
                    <a:cubicBezTo>
                      <a:pt x="14356" y="21600"/>
                      <a:pt x="9606" y="20969"/>
                      <a:pt x="7058" y="17750"/>
                    </a:cubicBezTo>
                    <a:lnTo>
                      <a:pt x="0" y="9426"/>
                    </a:lnTo>
                    <a:lnTo>
                      <a:pt x="11675" y="0"/>
                    </a:lnTo>
                    <a:lnTo>
                      <a:pt x="18879" y="8491"/>
                    </a:lnTo>
                    <a:cubicBezTo>
                      <a:pt x="18959" y="8580"/>
                      <a:pt x="19036" y="8671"/>
                      <a:pt x="19111" y="8764"/>
                    </a:cubicBezTo>
                    <a:lnTo>
                      <a:pt x="19146" y="8804"/>
                    </a:lnTo>
                    <a:cubicBezTo>
                      <a:pt x="19201" y="8874"/>
                      <a:pt x="19254" y="8945"/>
                      <a:pt x="19307" y="9016"/>
                    </a:cubicBezTo>
                    <a:lnTo>
                      <a:pt x="19345" y="9068"/>
                    </a:lnTo>
                    <a:lnTo>
                      <a:pt x="19390" y="9132"/>
                    </a:lnTo>
                    <a:cubicBezTo>
                      <a:pt x="21600" y="12254"/>
                      <a:pt x="21005" y="16490"/>
                      <a:pt x="18014" y="18925"/>
                    </a:cubicBezTo>
                    <a:lnTo>
                      <a:pt x="17871" y="19038"/>
                    </a:lnTo>
                    <a:close/>
                  </a:path>
                </a:pathLst>
              </a:custGeom>
              <a:solidFill>
                <a:srgbClr val="03709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9" name="Freeform 7"/>
              <p:cNvSpPr/>
              <p:nvPr/>
            </p:nvSpPr>
            <p:spPr>
              <a:xfrm>
                <a:off x="0" y="0"/>
                <a:ext cx="3342731" cy="3342731"/>
              </a:xfrm>
              <a:prstGeom prst="ellipse">
                <a:avLst/>
              </a:prstGeom>
              <a:blipFill rotWithShape="1">
                <a:blip r:embed="rId3"/>
                <a:srcRect l="0" t="0" r="0" b="0"/>
                <a:stretch>
                  <a:fillRect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sp>
        <p:nvSpPr>
          <p:cNvPr id="132" name="TextBox 8"/>
          <p:cNvSpPr txBox="1"/>
          <p:nvPr/>
        </p:nvSpPr>
        <p:spPr>
          <a:xfrm>
            <a:off x="1403428" y="1174971"/>
            <a:ext cx="7705471" cy="2999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7900"/>
              </a:lnSpc>
              <a:defRPr b="1" spc="-421" sz="6500">
                <a:solidFill>
                  <a:srgbClr val="006DAC"/>
                </a:solidFill>
                <a:latin typeface="Charlevoix Bold"/>
                <a:ea typeface="Charlevoix Bold"/>
                <a:cs typeface="Charlevoix Bold"/>
                <a:sym typeface="Charlevoix Bold"/>
              </a:defRPr>
            </a:lvl1pPr>
          </a:lstStyle>
          <a:p>
            <a:pPr/>
            <a:r>
              <a:t>Metodo/Desenvolvimento do estudo</a:t>
            </a:r>
          </a:p>
        </p:txBody>
      </p:sp>
      <p:sp>
        <p:nvSpPr>
          <p:cNvPr id="133" name="TextBox 9"/>
          <p:cNvSpPr txBox="1"/>
          <p:nvPr/>
        </p:nvSpPr>
        <p:spPr>
          <a:xfrm>
            <a:off x="1438530" y="4611318"/>
            <a:ext cx="8014707" cy="2651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3500"/>
              </a:lnSpc>
              <a:defRPr sz="2500">
                <a:solidFill>
                  <a:srgbClr val="006DAC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Aqui, fale sobre a sua empresa. Descreva o ano de fundação, a missão e os valores que norteiam a organização. Destaque o setor ou indústria em que você atua e enfatize a qualidade e a inovação das suas soluções. Mencione o compromisso da equipe com a excelência e a criação de valor sustentável.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roup 2"/>
          <p:cNvGrpSpPr/>
          <p:nvPr/>
        </p:nvGrpSpPr>
        <p:grpSpPr>
          <a:xfrm>
            <a:off x="14087772" y="5347313"/>
            <a:ext cx="5617518" cy="5795993"/>
            <a:chOff x="0" y="0"/>
            <a:chExt cx="5617517" cy="5795992"/>
          </a:xfrm>
        </p:grpSpPr>
        <p:sp>
          <p:nvSpPr>
            <p:cNvPr id="135" name="Freeform 3"/>
            <p:cNvSpPr/>
            <p:nvPr/>
          </p:nvSpPr>
          <p:spPr>
            <a:xfrm>
              <a:off x="0" y="0"/>
              <a:ext cx="4403591" cy="4403591"/>
            </a:xfrm>
            <a:prstGeom prst="rect">
              <a:avLst/>
            </a:prstGeom>
            <a:blipFill rotWithShape="1">
              <a:blip r:embed="rId2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139" name="Group 4"/>
            <p:cNvGrpSpPr/>
            <p:nvPr/>
          </p:nvGrpSpPr>
          <p:grpSpPr>
            <a:xfrm>
              <a:off x="682474" y="520012"/>
              <a:ext cx="4935044" cy="5275981"/>
              <a:chOff x="0" y="0"/>
              <a:chExt cx="4935043" cy="5275979"/>
            </a:xfrm>
          </p:grpSpPr>
          <p:sp>
            <p:nvSpPr>
              <p:cNvPr id="136" name="Freeform 5"/>
              <p:cNvSpPr/>
              <p:nvPr/>
            </p:nvSpPr>
            <p:spPr>
              <a:xfrm>
                <a:off x="0" y="-1"/>
                <a:ext cx="4935043" cy="52759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267" h="20748" fill="norm" stroke="1" extrusionOk="0">
                    <a:moveTo>
                      <a:pt x="17678" y="19328"/>
                    </a:moveTo>
                    <a:lnTo>
                      <a:pt x="17548" y="19426"/>
                    </a:lnTo>
                    <a:lnTo>
                      <a:pt x="17542" y="19426"/>
                    </a:lnTo>
                    <a:cubicBezTo>
                      <a:pt x="14516" y="21600"/>
                      <a:pt x="10227" y="21036"/>
                      <a:pt x="7924" y="18162"/>
                    </a:cubicBezTo>
                    <a:lnTo>
                      <a:pt x="1549" y="10728"/>
                    </a:lnTo>
                    <a:lnTo>
                      <a:pt x="12095" y="2309"/>
                    </a:lnTo>
                    <a:lnTo>
                      <a:pt x="18603" y="9892"/>
                    </a:lnTo>
                    <a:cubicBezTo>
                      <a:pt x="18675" y="9972"/>
                      <a:pt x="18744" y="10053"/>
                      <a:pt x="18812" y="10136"/>
                    </a:cubicBezTo>
                    <a:lnTo>
                      <a:pt x="18844" y="10172"/>
                    </a:lnTo>
                    <a:cubicBezTo>
                      <a:pt x="18893" y="10234"/>
                      <a:pt x="18941" y="10298"/>
                      <a:pt x="18989" y="10361"/>
                    </a:cubicBezTo>
                    <a:lnTo>
                      <a:pt x="19023" y="10408"/>
                    </a:lnTo>
                    <a:lnTo>
                      <a:pt x="19064" y="10465"/>
                    </a:lnTo>
                    <a:cubicBezTo>
                      <a:pt x="21060" y="13253"/>
                      <a:pt x="20522" y="17036"/>
                      <a:pt x="17821" y="19211"/>
                    </a:cubicBezTo>
                    <a:lnTo>
                      <a:pt x="17692" y="19312"/>
                    </a:lnTo>
                    <a:close/>
                    <a:moveTo>
                      <a:pt x="13728" y="6573"/>
                    </a:moveTo>
                    <a:cubicBezTo>
                      <a:pt x="13728" y="9232"/>
                      <a:pt x="12055" y="11628"/>
                      <a:pt x="9490" y="12646"/>
                    </a:cubicBezTo>
                    <a:cubicBezTo>
                      <a:pt x="6925" y="13663"/>
                      <a:pt x="3973" y="13100"/>
                      <a:pt x="2010" y="11220"/>
                    </a:cubicBezTo>
                    <a:cubicBezTo>
                      <a:pt x="47" y="9340"/>
                      <a:pt x="-540" y="6513"/>
                      <a:pt x="523" y="4057"/>
                    </a:cubicBezTo>
                    <a:cubicBezTo>
                      <a:pt x="1585" y="1601"/>
                      <a:pt x="4089" y="0"/>
                      <a:pt x="6865" y="0"/>
                    </a:cubicBezTo>
                    <a:cubicBezTo>
                      <a:pt x="8685" y="0"/>
                      <a:pt x="10431" y="693"/>
                      <a:pt x="11718" y="1926"/>
                    </a:cubicBezTo>
                    <a:cubicBezTo>
                      <a:pt x="13005" y="3158"/>
                      <a:pt x="13728" y="4830"/>
                      <a:pt x="13728" y="6573"/>
                    </a:cubicBezTo>
                    <a:close/>
                  </a:path>
                </a:pathLst>
              </a:custGeom>
              <a:solidFill>
                <a:srgbClr val="03709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7" name="Freeform 6"/>
              <p:cNvSpPr/>
              <p:nvPr/>
            </p:nvSpPr>
            <p:spPr>
              <a:xfrm>
                <a:off x="377296" y="587137"/>
                <a:ext cx="4557748" cy="46888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722" h="20647" fill="norm" stroke="1" extrusionOk="0">
                    <a:moveTo>
                      <a:pt x="17856" y="19056"/>
                    </a:moveTo>
                    <a:lnTo>
                      <a:pt x="17712" y="19165"/>
                    </a:lnTo>
                    <a:lnTo>
                      <a:pt x="17705" y="19165"/>
                    </a:lnTo>
                    <a:cubicBezTo>
                      <a:pt x="14356" y="21600"/>
                      <a:pt x="9606" y="20969"/>
                      <a:pt x="7058" y="17750"/>
                    </a:cubicBezTo>
                    <a:lnTo>
                      <a:pt x="0" y="9426"/>
                    </a:lnTo>
                    <a:lnTo>
                      <a:pt x="11675" y="0"/>
                    </a:lnTo>
                    <a:lnTo>
                      <a:pt x="18879" y="8491"/>
                    </a:lnTo>
                    <a:cubicBezTo>
                      <a:pt x="18959" y="8580"/>
                      <a:pt x="19036" y="8671"/>
                      <a:pt x="19111" y="8764"/>
                    </a:cubicBezTo>
                    <a:lnTo>
                      <a:pt x="19146" y="8804"/>
                    </a:lnTo>
                    <a:cubicBezTo>
                      <a:pt x="19201" y="8874"/>
                      <a:pt x="19254" y="8945"/>
                      <a:pt x="19307" y="9016"/>
                    </a:cubicBezTo>
                    <a:lnTo>
                      <a:pt x="19345" y="9068"/>
                    </a:lnTo>
                    <a:lnTo>
                      <a:pt x="19390" y="9132"/>
                    </a:lnTo>
                    <a:cubicBezTo>
                      <a:pt x="21600" y="12254"/>
                      <a:pt x="21005" y="16490"/>
                      <a:pt x="18014" y="18925"/>
                    </a:cubicBezTo>
                    <a:lnTo>
                      <a:pt x="17871" y="19038"/>
                    </a:lnTo>
                    <a:close/>
                  </a:path>
                </a:pathLst>
              </a:custGeom>
              <a:solidFill>
                <a:srgbClr val="03709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8" name="Freeform 7"/>
              <p:cNvSpPr/>
              <p:nvPr/>
            </p:nvSpPr>
            <p:spPr>
              <a:xfrm>
                <a:off x="0" y="0"/>
                <a:ext cx="3342731" cy="3342731"/>
              </a:xfrm>
              <a:prstGeom prst="ellipse">
                <a:avLst/>
              </a:prstGeom>
              <a:blipFill rotWithShape="1">
                <a:blip r:embed="rId3"/>
                <a:srcRect l="0" t="0" r="0" b="0"/>
                <a:stretch>
                  <a:fillRect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sp>
        <p:nvSpPr>
          <p:cNvPr id="141" name="TextBox 8"/>
          <p:cNvSpPr txBox="1"/>
          <p:nvPr/>
        </p:nvSpPr>
        <p:spPr>
          <a:xfrm>
            <a:off x="1403428" y="1174971"/>
            <a:ext cx="7705471" cy="9924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7900"/>
              </a:lnSpc>
              <a:defRPr b="1" spc="-421" sz="6500">
                <a:solidFill>
                  <a:srgbClr val="006DAC"/>
                </a:solidFill>
                <a:latin typeface="Charlevoix Bold"/>
                <a:ea typeface="Charlevoix Bold"/>
                <a:cs typeface="Charlevoix Bold"/>
                <a:sym typeface="Charlevoix Bold"/>
              </a:defRPr>
            </a:lvl1pPr>
          </a:lstStyle>
          <a:p>
            <a:pPr/>
            <a:r>
              <a:t>Resultados</a:t>
            </a:r>
          </a:p>
        </p:txBody>
      </p:sp>
      <p:sp>
        <p:nvSpPr>
          <p:cNvPr id="142" name="TextBox 9"/>
          <p:cNvSpPr txBox="1"/>
          <p:nvPr/>
        </p:nvSpPr>
        <p:spPr>
          <a:xfrm>
            <a:off x="1438530" y="4611318"/>
            <a:ext cx="8014707" cy="2651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3500"/>
              </a:lnSpc>
              <a:defRPr sz="2500">
                <a:solidFill>
                  <a:srgbClr val="006DAC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Aqui, fale sobre a sua empresa. Descreva o ano de fundação, a missão e os valores que norteiam a organização. Destaque o setor ou indústria em que você atua e enfatize a qualidade e a inovação das suas soluções. Mencione o compromisso da equipe com a excelência e a criação de valor sustentável.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" name="Group 2"/>
          <p:cNvGrpSpPr/>
          <p:nvPr/>
        </p:nvGrpSpPr>
        <p:grpSpPr>
          <a:xfrm>
            <a:off x="14087772" y="5347313"/>
            <a:ext cx="5617518" cy="5795993"/>
            <a:chOff x="0" y="0"/>
            <a:chExt cx="5617517" cy="5795992"/>
          </a:xfrm>
        </p:grpSpPr>
        <p:sp>
          <p:nvSpPr>
            <p:cNvPr id="144" name="Freeform 3"/>
            <p:cNvSpPr/>
            <p:nvPr/>
          </p:nvSpPr>
          <p:spPr>
            <a:xfrm>
              <a:off x="0" y="0"/>
              <a:ext cx="4403591" cy="4403591"/>
            </a:xfrm>
            <a:prstGeom prst="rect">
              <a:avLst/>
            </a:prstGeom>
            <a:blipFill rotWithShape="1">
              <a:blip r:embed="rId2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148" name="Group 4"/>
            <p:cNvGrpSpPr/>
            <p:nvPr/>
          </p:nvGrpSpPr>
          <p:grpSpPr>
            <a:xfrm>
              <a:off x="682474" y="520012"/>
              <a:ext cx="4935044" cy="5275981"/>
              <a:chOff x="0" y="0"/>
              <a:chExt cx="4935043" cy="5275979"/>
            </a:xfrm>
          </p:grpSpPr>
          <p:sp>
            <p:nvSpPr>
              <p:cNvPr id="145" name="Freeform 5"/>
              <p:cNvSpPr/>
              <p:nvPr/>
            </p:nvSpPr>
            <p:spPr>
              <a:xfrm>
                <a:off x="0" y="-1"/>
                <a:ext cx="4935043" cy="52759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267" h="20748" fill="norm" stroke="1" extrusionOk="0">
                    <a:moveTo>
                      <a:pt x="17678" y="19328"/>
                    </a:moveTo>
                    <a:lnTo>
                      <a:pt x="17548" y="19426"/>
                    </a:lnTo>
                    <a:lnTo>
                      <a:pt x="17542" y="19426"/>
                    </a:lnTo>
                    <a:cubicBezTo>
                      <a:pt x="14516" y="21600"/>
                      <a:pt x="10227" y="21036"/>
                      <a:pt x="7924" y="18162"/>
                    </a:cubicBezTo>
                    <a:lnTo>
                      <a:pt x="1549" y="10728"/>
                    </a:lnTo>
                    <a:lnTo>
                      <a:pt x="12095" y="2309"/>
                    </a:lnTo>
                    <a:lnTo>
                      <a:pt x="18603" y="9892"/>
                    </a:lnTo>
                    <a:cubicBezTo>
                      <a:pt x="18675" y="9972"/>
                      <a:pt x="18744" y="10053"/>
                      <a:pt x="18812" y="10136"/>
                    </a:cubicBezTo>
                    <a:lnTo>
                      <a:pt x="18844" y="10172"/>
                    </a:lnTo>
                    <a:cubicBezTo>
                      <a:pt x="18893" y="10234"/>
                      <a:pt x="18941" y="10298"/>
                      <a:pt x="18989" y="10361"/>
                    </a:cubicBezTo>
                    <a:lnTo>
                      <a:pt x="19023" y="10408"/>
                    </a:lnTo>
                    <a:lnTo>
                      <a:pt x="19064" y="10465"/>
                    </a:lnTo>
                    <a:cubicBezTo>
                      <a:pt x="21060" y="13253"/>
                      <a:pt x="20522" y="17036"/>
                      <a:pt x="17821" y="19211"/>
                    </a:cubicBezTo>
                    <a:lnTo>
                      <a:pt x="17692" y="19312"/>
                    </a:lnTo>
                    <a:close/>
                    <a:moveTo>
                      <a:pt x="13728" y="6573"/>
                    </a:moveTo>
                    <a:cubicBezTo>
                      <a:pt x="13728" y="9232"/>
                      <a:pt x="12055" y="11628"/>
                      <a:pt x="9490" y="12646"/>
                    </a:cubicBezTo>
                    <a:cubicBezTo>
                      <a:pt x="6925" y="13663"/>
                      <a:pt x="3973" y="13100"/>
                      <a:pt x="2010" y="11220"/>
                    </a:cubicBezTo>
                    <a:cubicBezTo>
                      <a:pt x="47" y="9340"/>
                      <a:pt x="-540" y="6513"/>
                      <a:pt x="523" y="4057"/>
                    </a:cubicBezTo>
                    <a:cubicBezTo>
                      <a:pt x="1585" y="1601"/>
                      <a:pt x="4089" y="0"/>
                      <a:pt x="6865" y="0"/>
                    </a:cubicBezTo>
                    <a:cubicBezTo>
                      <a:pt x="8685" y="0"/>
                      <a:pt x="10431" y="693"/>
                      <a:pt x="11718" y="1926"/>
                    </a:cubicBezTo>
                    <a:cubicBezTo>
                      <a:pt x="13005" y="3158"/>
                      <a:pt x="13728" y="4830"/>
                      <a:pt x="13728" y="6573"/>
                    </a:cubicBezTo>
                    <a:close/>
                  </a:path>
                </a:pathLst>
              </a:custGeom>
              <a:solidFill>
                <a:srgbClr val="03709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46" name="Freeform 6"/>
              <p:cNvSpPr/>
              <p:nvPr/>
            </p:nvSpPr>
            <p:spPr>
              <a:xfrm>
                <a:off x="377296" y="587137"/>
                <a:ext cx="4557748" cy="46888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722" h="20647" fill="norm" stroke="1" extrusionOk="0">
                    <a:moveTo>
                      <a:pt x="17856" y="19056"/>
                    </a:moveTo>
                    <a:lnTo>
                      <a:pt x="17712" y="19165"/>
                    </a:lnTo>
                    <a:lnTo>
                      <a:pt x="17705" y="19165"/>
                    </a:lnTo>
                    <a:cubicBezTo>
                      <a:pt x="14356" y="21600"/>
                      <a:pt x="9606" y="20969"/>
                      <a:pt x="7058" y="17750"/>
                    </a:cubicBezTo>
                    <a:lnTo>
                      <a:pt x="0" y="9426"/>
                    </a:lnTo>
                    <a:lnTo>
                      <a:pt x="11675" y="0"/>
                    </a:lnTo>
                    <a:lnTo>
                      <a:pt x="18879" y="8491"/>
                    </a:lnTo>
                    <a:cubicBezTo>
                      <a:pt x="18959" y="8580"/>
                      <a:pt x="19036" y="8671"/>
                      <a:pt x="19111" y="8764"/>
                    </a:cubicBezTo>
                    <a:lnTo>
                      <a:pt x="19146" y="8804"/>
                    </a:lnTo>
                    <a:cubicBezTo>
                      <a:pt x="19201" y="8874"/>
                      <a:pt x="19254" y="8945"/>
                      <a:pt x="19307" y="9016"/>
                    </a:cubicBezTo>
                    <a:lnTo>
                      <a:pt x="19345" y="9068"/>
                    </a:lnTo>
                    <a:lnTo>
                      <a:pt x="19390" y="9132"/>
                    </a:lnTo>
                    <a:cubicBezTo>
                      <a:pt x="21600" y="12254"/>
                      <a:pt x="21005" y="16490"/>
                      <a:pt x="18014" y="18925"/>
                    </a:cubicBezTo>
                    <a:lnTo>
                      <a:pt x="17871" y="19038"/>
                    </a:lnTo>
                    <a:close/>
                  </a:path>
                </a:pathLst>
              </a:custGeom>
              <a:solidFill>
                <a:srgbClr val="03709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47" name="Freeform 7"/>
              <p:cNvSpPr/>
              <p:nvPr/>
            </p:nvSpPr>
            <p:spPr>
              <a:xfrm>
                <a:off x="0" y="0"/>
                <a:ext cx="3342731" cy="3342731"/>
              </a:xfrm>
              <a:prstGeom prst="ellipse">
                <a:avLst/>
              </a:prstGeom>
              <a:blipFill rotWithShape="1">
                <a:blip r:embed="rId3"/>
                <a:srcRect l="0" t="0" r="0" b="0"/>
                <a:stretch>
                  <a:fillRect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sp>
        <p:nvSpPr>
          <p:cNvPr id="150" name="TextBox 8"/>
          <p:cNvSpPr txBox="1"/>
          <p:nvPr/>
        </p:nvSpPr>
        <p:spPr>
          <a:xfrm>
            <a:off x="1403428" y="1174971"/>
            <a:ext cx="7705471" cy="1995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7900"/>
              </a:lnSpc>
              <a:defRPr b="1" spc="-421" sz="6500">
                <a:solidFill>
                  <a:srgbClr val="006DAC"/>
                </a:solidFill>
                <a:latin typeface="Charlevoix Bold"/>
                <a:ea typeface="Charlevoix Bold"/>
                <a:cs typeface="Charlevoix Bold"/>
                <a:sym typeface="Charlevoix Bold"/>
              </a:defRPr>
            </a:lvl1pPr>
          </a:lstStyle>
          <a:p>
            <a:pPr/>
            <a:r>
              <a:t>Discussão e considerações</a:t>
            </a:r>
          </a:p>
        </p:txBody>
      </p:sp>
      <p:sp>
        <p:nvSpPr>
          <p:cNvPr id="151" name="TextBox 9"/>
          <p:cNvSpPr txBox="1"/>
          <p:nvPr/>
        </p:nvSpPr>
        <p:spPr>
          <a:xfrm>
            <a:off x="1438530" y="4611318"/>
            <a:ext cx="8014707" cy="2651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3500"/>
              </a:lnSpc>
              <a:defRPr sz="2500">
                <a:solidFill>
                  <a:srgbClr val="006DAC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Aqui, fale sobre a sua empresa. Descreva o ano de fundação, a missão e os valores que norteiam a organização. Destaque o setor ou indústria em que você atua e enfatize a qualidade e a inovação das suas soluções. Mencione o compromisso da equipe com a excelência e a criação de valor sustentável.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Group 2"/>
          <p:cNvGrpSpPr/>
          <p:nvPr/>
        </p:nvGrpSpPr>
        <p:grpSpPr>
          <a:xfrm>
            <a:off x="14087772" y="5347313"/>
            <a:ext cx="5617518" cy="5795993"/>
            <a:chOff x="0" y="0"/>
            <a:chExt cx="5617517" cy="5795992"/>
          </a:xfrm>
        </p:grpSpPr>
        <p:sp>
          <p:nvSpPr>
            <p:cNvPr id="153" name="Freeform 3"/>
            <p:cNvSpPr/>
            <p:nvPr/>
          </p:nvSpPr>
          <p:spPr>
            <a:xfrm>
              <a:off x="0" y="0"/>
              <a:ext cx="4403591" cy="4403591"/>
            </a:xfrm>
            <a:prstGeom prst="rect">
              <a:avLst/>
            </a:prstGeom>
            <a:blipFill rotWithShape="1">
              <a:blip r:embed="rId2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157" name="Group 4"/>
            <p:cNvGrpSpPr/>
            <p:nvPr/>
          </p:nvGrpSpPr>
          <p:grpSpPr>
            <a:xfrm>
              <a:off x="682474" y="520012"/>
              <a:ext cx="4935044" cy="5275981"/>
              <a:chOff x="0" y="0"/>
              <a:chExt cx="4935043" cy="5275979"/>
            </a:xfrm>
          </p:grpSpPr>
          <p:sp>
            <p:nvSpPr>
              <p:cNvPr id="154" name="Freeform 5"/>
              <p:cNvSpPr/>
              <p:nvPr/>
            </p:nvSpPr>
            <p:spPr>
              <a:xfrm>
                <a:off x="0" y="-1"/>
                <a:ext cx="4935043" cy="52759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267" h="20748" fill="norm" stroke="1" extrusionOk="0">
                    <a:moveTo>
                      <a:pt x="17678" y="19328"/>
                    </a:moveTo>
                    <a:lnTo>
                      <a:pt x="17548" y="19426"/>
                    </a:lnTo>
                    <a:lnTo>
                      <a:pt x="17542" y="19426"/>
                    </a:lnTo>
                    <a:cubicBezTo>
                      <a:pt x="14516" y="21600"/>
                      <a:pt x="10227" y="21036"/>
                      <a:pt x="7924" y="18162"/>
                    </a:cubicBezTo>
                    <a:lnTo>
                      <a:pt x="1549" y="10728"/>
                    </a:lnTo>
                    <a:lnTo>
                      <a:pt x="12095" y="2309"/>
                    </a:lnTo>
                    <a:lnTo>
                      <a:pt x="18603" y="9892"/>
                    </a:lnTo>
                    <a:cubicBezTo>
                      <a:pt x="18675" y="9972"/>
                      <a:pt x="18744" y="10053"/>
                      <a:pt x="18812" y="10136"/>
                    </a:cubicBezTo>
                    <a:lnTo>
                      <a:pt x="18844" y="10172"/>
                    </a:lnTo>
                    <a:cubicBezTo>
                      <a:pt x="18893" y="10234"/>
                      <a:pt x="18941" y="10298"/>
                      <a:pt x="18989" y="10361"/>
                    </a:cubicBezTo>
                    <a:lnTo>
                      <a:pt x="19023" y="10408"/>
                    </a:lnTo>
                    <a:lnTo>
                      <a:pt x="19064" y="10465"/>
                    </a:lnTo>
                    <a:cubicBezTo>
                      <a:pt x="21060" y="13253"/>
                      <a:pt x="20522" y="17036"/>
                      <a:pt x="17821" y="19211"/>
                    </a:cubicBezTo>
                    <a:lnTo>
                      <a:pt x="17692" y="19312"/>
                    </a:lnTo>
                    <a:close/>
                    <a:moveTo>
                      <a:pt x="13728" y="6573"/>
                    </a:moveTo>
                    <a:cubicBezTo>
                      <a:pt x="13728" y="9232"/>
                      <a:pt x="12055" y="11628"/>
                      <a:pt x="9490" y="12646"/>
                    </a:cubicBezTo>
                    <a:cubicBezTo>
                      <a:pt x="6925" y="13663"/>
                      <a:pt x="3973" y="13100"/>
                      <a:pt x="2010" y="11220"/>
                    </a:cubicBezTo>
                    <a:cubicBezTo>
                      <a:pt x="47" y="9340"/>
                      <a:pt x="-540" y="6513"/>
                      <a:pt x="523" y="4057"/>
                    </a:cubicBezTo>
                    <a:cubicBezTo>
                      <a:pt x="1585" y="1601"/>
                      <a:pt x="4089" y="0"/>
                      <a:pt x="6865" y="0"/>
                    </a:cubicBezTo>
                    <a:cubicBezTo>
                      <a:pt x="8685" y="0"/>
                      <a:pt x="10431" y="693"/>
                      <a:pt x="11718" y="1926"/>
                    </a:cubicBezTo>
                    <a:cubicBezTo>
                      <a:pt x="13005" y="3158"/>
                      <a:pt x="13728" y="4830"/>
                      <a:pt x="13728" y="6573"/>
                    </a:cubicBezTo>
                    <a:close/>
                  </a:path>
                </a:pathLst>
              </a:custGeom>
              <a:solidFill>
                <a:srgbClr val="03709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5" name="Freeform 6"/>
              <p:cNvSpPr/>
              <p:nvPr/>
            </p:nvSpPr>
            <p:spPr>
              <a:xfrm>
                <a:off x="377296" y="587137"/>
                <a:ext cx="4557748" cy="46888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722" h="20647" fill="norm" stroke="1" extrusionOk="0">
                    <a:moveTo>
                      <a:pt x="17856" y="19056"/>
                    </a:moveTo>
                    <a:lnTo>
                      <a:pt x="17712" y="19165"/>
                    </a:lnTo>
                    <a:lnTo>
                      <a:pt x="17705" y="19165"/>
                    </a:lnTo>
                    <a:cubicBezTo>
                      <a:pt x="14356" y="21600"/>
                      <a:pt x="9606" y="20969"/>
                      <a:pt x="7058" y="17750"/>
                    </a:cubicBezTo>
                    <a:lnTo>
                      <a:pt x="0" y="9426"/>
                    </a:lnTo>
                    <a:lnTo>
                      <a:pt x="11675" y="0"/>
                    </a:lnTo>
                    <a:lnTo>
                      <a:pt x="18879" y="8491"/>
                    </a:lnTo>
                    <a:cubicBezTo>
                      <a:pt x="18959" y="8580"/>
                      <a:pt x="19036" y="8671"/>
                      <a:pt x="19111" y="8764"/>
                    </a:cubicBezTo>
                    <a:lnTo>
                      <a:pt x="19146" y="8804"/>
                    </a:lnTo>
                    <a:cubicBezTo>
                      <a:pt x="19201" y="8874"/>
                      <a:pt x="19254" y="8945"/>
                      <a:pt x="19307" y="9016"/>
                    </a:cubicBezTo>
                    <a:lnTo>
                      <a:pt x="19345" y="9068"/>
                    </a:lnTo>
                    <a:lnTo>
                      <a:pt x="19390" y="9132"/>
                    </a:lnTo>
                    <a:cubicBezTo>
                      <a:pt x="21600" y="12254"/>
                      <a:pt x="21005" y="16490"/>
                      <a:pt x="18014" y="18925"/>
                    </a:cubicBezTo>
                    <a:lnTo>
                      <a:pt x="17871" y="19038"/>
                    </a:lnTo>
                    <a:close/>
                  </a:path>
                </a:pathLst>
              </a:custGeom>
              <a:solidFill>
                <a:srgbClr val="03709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6" name="Freeform 7"/>
              <p:cNvSpPr/>
              <p:nvPr/>
            </p:nvSpPr>
            <p:spPr>
              <a:xfrm>
                <a:off x="0" y="0"/>
                <a:ext cx="3342731" cy="3342731"/>
              </a:xfrm>
              <a:prstGeom prst="ellipse">
                <a:avLst/>
              </a:prstGeom>
              <a:blipFill rotWithShape="1">
                <a:blip r:embed="rId3"/>
                <a:srcRect l="0" t="0" r="0" b="0"/>
                <a:stretch>
                  <a:fillRect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sp>
        <p:nvSpPr>
          <p:cNvPr id="159" name="TextBox 8"/>
          <p:cNvSpPr txBox="1"/>
          <p:nvPr/>
        </p:nvSpPr>
        <p:spPr>
          <a:xfrm>
            <a:off x="1210368" y="2947608"/>
            <a:ext cx="7705471" cy="9924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7900"/>
              </a:lnSpc>
              <a:defRPr b="1" spc="-421" sz="6500">
                <a:solidFill>
                  <a:srgbClr val="006DAC"/>
                </a:solidFill>
                <a:latin typeface="Charlevoix Bold"/>
                <a:ea typeface="Charlevoix Bold"/>
                <a:cs typeface="Charlevoix Bold"/>
                <a:sym typeface="Charlevoix Bold"/>
              </a:defRPr>
            </a:lvl1pPr>
          </a:lstStyle>
          <a:p>
            <a:pPr/>
            <a:r>
              <a:t>Agradecimentos</a:t>
            </a:r>
          </a:p>
        </p:txBody>
      </p:sp>
      <p:sp>
        <p:nvSpPr>
          <p:cNvPr id="160" name="TextBox 9"/>
          <p:cNvSpPr txBox="1"/>
          <p:nvPr/>
        </p:nvSpPr>
        <p:spPr>
          <a:xfrm>
            <a:off x="1438530" y="4611318"/>
            <a:ext cx="8014707" cy="4286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3500"/>
              </a:lnSpc>
              <a:defRPr sz="2500">
                <a:solidFill>
                  <a:srgbClr val="006DAC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Contatos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